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70" r:id="rId7"/>
    <p:sldId id="261" r:id="rId8"/>
    <p:sldId id="262" r:id="rId9"/>
    <p:sldId id="263" r:id="rId10"/>
    <p:sldId id="264" r:id="rId11"/>
    <p:sldId id="265" r:id="rId12"/>
    <p:sldId id="268" r:id="rId13"/>
    <p:sldId id="269" r:id="rId14"/>
    <p:sldId id="267" r:id="rId15"/>
    <p:sldId id="271" r:id="rId16"/>
    <p:sldId id="274" r:id="rId17"/>
    <p:sldId id="272" r:id="rId18"/>
    <p:sldId id="273" r:id="rId19"/>
  </p:sldIdLst>
  <p:sldSz cx="9144000" cy="6858000" type="screen4x3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94" d="100"/>
          <a:sy n="94" d="100"/>
        </p:scale>
        <p:origin x="-2124" y="-4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riángulo isósceles"/>
          <p:cNvSpPr/>
          <p:nvPr/>
        </p:nvSpPr>
        <p:spPr>
          <a:xfrm rot="16200000">
            <a:off x="7554353" y="5254283"/>
            <a:ext cx="1892949" cy="1294228"/>
          </a:xfrm>
          <a:prstGeom prst="triangle">
            <a:avLst>
              <a:gd name="adj" fmla="val 51323"/>
            </a:avLst>
          </a:prstGeom>
          <a:gradFill flip="none" rotWithShape="1">
            <a:gsLst>
              <a:gs pos="0">
                <a:schemeClr val="accent1">
                  <a:shade val="30000"/>
                  <a:satMod val="155000"/>
                  <a:alpha val="100000"/>
                </a:schemeClr>
              </a:gs>
              <a:gs pos="60000">
                <a:schemeClr val="accent1">
                  <a:satMod val="160000"/>
                  <a:alpha val="100000"/>
                </a:schemeClr>
              </a:gs>
              <a:gs pos="100000">
                <a:schemeClr val="accent1">
                  <a:tint val="70000"/>
                  <a:satMod val="200000"/>
                  <a:alpha val="100000"/>
                </a:schemeClr>
              </a:gs>
            </a:gsLst>
            <a:lin ang="155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7 Título"/>
          <p:cNvSpPr>
            <a:spLocks noGrp="1"/>
          </p:cNvSpPr>
          <p:nvPr>
            <p:ph type="ctrTitle"/>
          </p:nvPr>
        </p:nvSpPr>
        <p:spPr>
          <a:xfrm>
            <a:off x="540544" y="776288"/>
            <a:ext cx="8062912" cy="1470025"/>
          </a:xfrm>
        </p:spPr>
        <p:txBody>
          <a:bodyPr anchor="b">
            <a:normAutofit/>
          </a:bodyPr>
          <a:lstStyle>
            <a:lvl1pPr algn="r">
              <a:defRPr sz="4400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9" name="8 Subtítulo"/>
          <p:cNvSpPr>
            <a:spLocks noGrp="1"/>
          </p:cNvSpPr>
          <p:nvPr>
            <p:ph type="subTitle" idx="1"/>
          </p:nvPr>
        </p:nvSpPr>
        <p:spPr>
          <a:xfrm>
            <a:off x="540544" y="2250280"/>
            <a:ext cx="8062912" cy="1752600"/>
          </a:xfrm>
        </p:spPr>
        <p:txBody>
          <a:bodyPr/>
          <a:lstStyle>
            <a:lvl1pPr marL="0" marR="36576" indent="0" algn="r">
              <a:spcBef>
                <a:spcPts val="0"/>
              </a:spcBef>
              <a:buNone/>
              <a:defRPr>
                <a:ln>
                  <a:solidFill>
                    <a:schemeClr val="bg2"/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s-ES" smtClean="0"/>
              <a:t>Haga clic para modificar el estilo de subtítulo del patrón</a:t>
            </a:r>
            <a:endParaRPr kumimoji="0" lang="en-US"/>
          </a:p>
        </p:txBody>
      </p:sp>
      <p:sp>
        <p:nvSpPr>
          <p:cNvPr id="28" name="27 Marcador de fecha"/>
          <p:cNvSpPr>
            <a:spLocks noGrp="1"/>
          </p:cNvSpPr>
          <p:nvPr>
            <p:ph type="dt" sz="half" idx="10"/>
          </p:nvPr>
        </p:nvSpPr>
        <p:spPr>
          <a:xfrm>
            <a:off x="1371600" y="6012656"/>
            <a:ext cx="5791200" cy="365125"/>
          </a:xfrm>
        </p:spPr>
        <p:txBody>
          <a:bodyPr tIns="0" bIns="0" anchor="t"/>
          <a:lstStyle>
            <a:lvl1pPr algn="r">
              <a:defRPr sz="1000"/>
            </a:lvl1pPr>
          </a:lstStyle>
          <a:p>
            <a:fld id="{266E29B2-B98C-4EBC-92F1-98A3FDCCA851}" type="datetimeFigureOut">
              <a:rPr lang="es-PE" smtClean="0"/>
              <a:t>27/06/2024</a:t>
            </a:fld>
            <a:endParaRPr lang="es-PE"/>
          </a:p>
        </p:txBody>
      </p:sp>
      <p:sp>
        <p:nvSpPr>
          <p:cNvPr id="17" name="16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1371600" y="5650704"/>
            <a:ext cx="5791200" cy="365125"/>
          </a:xfrm>
        </p:spPr>
        <p:txBody>
          <a:bodyPr tIns="0" bIns="0" anchor="b"/>
          <a:lstStyle>
            <a:lvl1pPr algn="r">
              <a:defRPr sz="1100"/>
            </a:lvl1pPr>
          </a:lstStyle>
          <a:p>
            <a:endParaRPr lang="es-PE"/>
          </a:p>
        </p:txBody>
      </p:sp>
      <p:sp>
        <p:nvSpPr>
          <p:cNvPr id="29" name="28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8392247" y="5752307"/>
            <a:ext cx="502920" cy="365125"/>
          </a:xfrm>
        </p:spPr>
        <p:txBody>
          <a:bodyPr anchor="ctr"/>
          <a:lstStyle>
            <a:lvl1pPr algn="ctr">
              <a:defRPr sz="1300">
                <a:solidFill>
                  <a:srgbClr val="FFFFFF"/>
                </a:solidFill>
              </a:defRPr>
            </a:lvl1pPr>
          </a:lstStyle>
          <a:p>
            <a:fld id="{3194E5FF-BAB1-4702-AB25-868C7C84FCC9}" type="slidenum">
              <a:rPr lang="es-PE" smtClean="0"/>
              <a:t>‹Nº›</a:t>
            </a:fld>
            <a:endParaRPr lang="es-P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E29B2-B98C-4EBC-92F1-98A3FDCCA851}" type="datetimeFigureOut">
              <a:rPr lang="es-PE" smtClean="0"/>
              <a:t>27/06/2024</a:t>
            </a:fld>
            <a:endParaRPr lang="es-P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4E5FF-BAB1-4702-AB25-868C7C84FCC9}" type="slidenum">
              <a:rPr lang="es-PE" smtClean="0"/>
              <a:t>‹Nº›</a:t>
            </a:fld>
            <a:endParaRPr lang="es-P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781800" y="381000"/>
            <a:ext cx="1905000" cy="5486400"/>
          </a:xfrm>
        </p:spPr>
        <p:txBody>
          <a:bodyPr vert="eaVert"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381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E29B2-B98C-4EBC-92F1-98A3FDCCA851}" type="datetimeFigureOut">
              <a:rPr lang="es-PE" smtClean="0"/>
              <a:t>27/06/2024</a:t>
            </a:fld>
            <a:endParaRPr lang="es-P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4E5FF-BAB1-4702-AB25-868C7C84FCC9}" type="slidenum">
              <a:rPr lang="es-PE" smtClean="0"/>
              <a:t>‹Nº›</a:t>
            </a:fld>
            <a:endParaRPr lang="es-P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67494"/>
            <a:ext cx="8229600" cy="1399032"/>
          </a:xfrm>
        </p:spPr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882808"/>
            <a:ext cx="8229600" cy="45720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4791456" y="6480048"/>
            <a:ext cx="2133600" cy="301752"/>
          </a:xfrm>
        </p:spPr>
        <p:txBody>
          <a:bodyPr/>
          <a:lstStyle/>
          <a:p>
            <a:fld id="{266E29B2-B98C-4EBC-92F1-98A3FDCCA851}" type="datetimeFigureOut">
              <a:rPr lang="es-PE" smtClean="0"/>
              <a:t>27/06/2024</a:t>
            </a:fld>
            <a:endParaRPr lang="es-P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57200" y="6480969"/>
            <a:ext cx="4260056" cy="300831"/>
          </a:xfrm>
        </p:spPr>
        <p:txBody>
          <a:bodyPr/>
          <a:lstStyle/>
          <a:p>
            <a:endParaRPr lang="es-P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4E5FF-BAB1-4702-AB25-868C7C84FCC9}" type="slidenum">
              <a:rPr lang="es-PE" smtClean="0"/>
              <a:t>‹Nº›</a:t>
            </a:fld>
            <a:endParaRPr lang="es-P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8 Triángulo rectángulo"/>
          <p:cNvSpPr/>
          <p:nvPr/>
        </p:nvSpPr>
        <p:spPr>
          <a:xfrm flipV="1">
            <a:off x="7034" y="7034"/>
            <a:ext cx="9129932" cy="6836899"/>
          </a:xfrm>
          <a:prstGeom prst="rtTriangle">
            <a:avLst/>
          </a:prstGeom>
          <a:gradFill flip="none" rotWithShape="1">
            <a:gsLst>
              <a:gs pos="0">
                <a:schemeClr val="tx2">
                  <a:alpha val="10000"/>
                </a:schemeClr>
              </a:gs>
              <a:gs pos="70000">
                <a:schemeClr val="tx2">
                  <a:alpha val="8000"/>
                </a:schemeClr>
              </a:gs>
              <a:gs pos="100000">
                <a:schemeClr val="tx2">
                  <a:alpha val="1000"/>
                </a:schemeClr>
              </a:gs>
            </a:gsLst>
            <a:lin ang="80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14400" rtl="0" eaLnBrk="1" latinLnBrk="0" hangingPunct="1"/>
            <a:endParaRPr kumimoji="0"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7 Triángulo isósceles"/>
          <p:cNvSpPr/>
          <p:nvPr/>
        </p:nvSpPr>
        <p:spPr>
          <a:xfrm rot="5400000" flipV="1">
            <a:off x="7554353" y="309490"/>
            <a:ext cx="1892949" cy="1294228"/>
          </a:xfrm>
          <a:prstGeom prst="triangle">
            <a:avLst>
              <a:gd name="adj" fmla="val 51323"/>
            </a:avLst>
          </a:prstGeom>
          <a:gradFill flip="none" rotWithShape="1">
            <a:gsLst>
              <a:gs pos="0">
                <a:schemeClr val="accent1">
                  <a:shade val="30000"/>
                  <a:satMod val="155000"/>
                  <a:alpha val="100000"/>
                </a:schemeClr>
              </a:gs>
              <a:gs pos="60000">
                <a:schemeClr val="accent1">
                  <a:satMod val="160000"/>
                  <a:alpha val="100000"/>
                </a:schemeClr>
              </a:gs>
              <a:gs pos="100000">
                <a:schemeClr val="accent1">
                  <a:tint val="70000"/>
                  <a:satMod val="200000"/>
                  <a:alpha val="100000"/>
                </a:schemeClr>
              </a:gs>
            </a:gsLst>
            <a:lin ang="155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6955632" y="6477000"/>
            <a:ext cx="2133600" cy="304800"/>
          </a:xfrm>
        </p:spPr>
        <p:txBody>
          <a:bodyPr/>
          <a:lstStyle/>
          <a:p>
            <a:fld id="{266E29B2-B98C-4EBC-92F1-98A3FDCCA851}" type="datetimeFigureOut">
              <a:rPr lang="es-PE" smtClean="0"/>
              <a:t>27/06/2024</a:t>
            </a:fld>
            <a:endParaRPr lang="es-P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619376" y="6480969"/>
            <a:ext cx="4260056" cy="300831"/>
          </a:xfrm>
        </p:spPr>
        <p:txBody>
          <a:bodyPr/>
          <a:lstStyle/>
          <a:p>
            <a:endParaRPr lang="es-P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8451056" y="809624"/>
            <a:ext cx="502920" cy="300831"/>
          </a:xfrm>
        </p:spPr>
        <p:txBody>
          <a:bodyPr/>
          <a:lstStyle/>
          <a:p>
            <a:fld id="{3194E5FF-BAB1-4702-AB25-868C7C84FCC9}" type="slidenum">
              <a:rPr lang="es-PE" smtClean="0"/>
              <a:t>‹Nº›</a:t>
            </a:fld>
            <a:endParaRPr lang="es-PE"/>
          </a:p>
        </p:txBody>
      </p:sp>
      <p:cxnSp>
        <p:nvCxnSpPr>
          <p:cNvPr id="11" name="10 Conector recto"/>
          <p:cNvCxnSpPr/>
          <p:nvPr/>
        </p:nvCxnSpPr>
        <p:spPr>
          <a:xfrm rot="10800000">
            <a:off x="6468794" y="9381"/>
            <a:ext cx="2672861" cy="1900210"/>
          </a:xfrm>
          <a:prstGeom prst="line">
            <a:avLst/>
          </a:prstGeom>
          <a:noFill/>
          <a:ln w="6000" cap="rnd" cmpd="sng" algn="ctr">
            <a:solidFill>
              <a:schemeClr val="bg2">
                <a:tint val="50000"/>
                <a:satMod val="200000"/>
                <a:alpha val="4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9 Conector recto"/>
          <p:cNvCxnSpPr/>
          <p:nvPr/>
        </p:nvCxnSpPr>
        <p:spPr>
          <a:xfrm flipV="1">
            <a:off x="0" y="7034"/>
            <a:ext cx="9136966" cy="6843933"/>
          </a:xfrm>
          <a:prstGeom prst="line">
            <a:avLst/>
          </a:prstGeom>
          <a:noFill/>
          <a:ln w="5000" cap="rnd" cmpd="sng" algn="ctr">
            <a:solidFill>
              <a:schemeClr val="bg2">
                <a:tint val="55000"/>
                <a:satMod val="200000"/>
                <a:alpha val="3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81000" y="271464"/>
            <a:ext cx="7239000" cy="1362075"/>
          </a:xfrm>
        </p:spPr>
        <p:txBody>
          <a:bodyPr anchor="ctr"/>
          <a:lstStyle>
            <a:lvl1pPr marL="0" algn="l">
              <a:buNone/>
              <a:defRPr sz="3600" b="1" cap="none" baseline="0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381000" y="1633536"/>
            <a:ext cx="3886200" cy="2286000"/>
          </a:xfrm>
        </p:spPr>
        <p:txBody>
          <a:bodyPr anchor="t"/>
          <a:lstStyle>
            <a:lvl1pPr marL="54864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 algn="l">
              <a:defRPr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722437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722437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>
          <a:xfrm>
            <a:off x="4791456" y="6480969"/>
            <a:ext cx="2133600" cy="301752"/>
          </a:xfrm>
        </p:spPr>
        <p:txBody>
          <a:bodyPr/>
          <a:lstStyle/>
          <a:p>
            <a:fld id="{266E29B2-B98C-4EBC-92F1-98A3FDCCA851}" type="datetimeFigureOut">
              <a:rPr lang="es-PE" smtClean="0"/>
              <a:t>27/06/2024</a:t>
            </a:fld>
            <a:endParaRPr lang="es-PE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57200" y="6480969"/>
            <a:ext cx="4260056" cy="301752"/>
          </a:xfrm>
        </p:spPr>
        <p:txBody>
          <a:bodyPr/>
          <a:lstStyle/>
          <a:p>
            <a:endParaRPr lang="es-PE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7589520" y="6480969"/>
            <a:ext cx="502920" cy="301752"/>
          </a:xfrm>
        </p:spPr>
        <p:txBody>
          <a:bodyPr/>
          <a:lstStyle/>
          <a:p>
            <a:fld id="{3194E5FF-BAB1-4702-AB25-868C7C84FCC9}" type="slidenum">
              <a:rPr lang="es-PE" smtClean="0"/>
              <a:t>‹Nº›</a:t>
            </a:fld>
            <a:endParaRPr lang="es-P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ció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48198" y="290732"/>
            <a:ext cx="1066800" cy="6153912"/>
          </a:xfrm>
        </p:spPr>
        <p:txBody>
          <a:bodyPr vert="vert270" anchor="b"/>
          <a:lstStyle>
            <a:lvl1pPr marL="0" algn="ctr">
              <a:defRPr sz="3300" b="1">
                <a:ln w="6350">
                  <a:solidFill>
                    <a:schemeClr val="tx1"/>
                  </a:solidFill>
                </a:ln>
                <a:solidFill>
                  <a:schemeClr val="tx1"/>
                </a:solidFill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365006" y="290732"/>
            <a:ext cx="581024" cy="3017520"/>
          </a:xfrm>
          <a:solidFill>
            <a:schemeClr val="bg1"/>
          </a:solidFill>
          <a:ln w="12700">
            <a:noFill/>
          </a:ln>
        </p:spPr>
        <p:txBody>
          <a:bodyPr vert="vert270" anchor="ctr"/>
          <a:lstStyle>
            <a:lvl1pPr marL="0" indent="0" algn="ctr">
              <a:buNone/>
              <a:defRPr sz="16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3"/>
          </p:nvPr>
        </p:nvSpPr>
        <p:spPr>
          <a:xfrm>
            <a:off x="1365006" y="3427124"/>
            <a:ext cx="581024" cy="3017520"/>
          </a:xfrm>
          <a:solidFill>
            <a:schemeClr val="bg1"/>
          </a:solidFill>
          <a:ln w="12700">
            <a:noFill/>
          </a:ln>
        </p:spPr>
        <p:txBody>
          <a:bodyPr vert="vert270" anchor="ctr"/>
          <a:lstStyle>
            <a:lvl1pPr marL="0" indent="0" algn="ctr">
              <a:buNone/>
              <a:defRPr sz="16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5" name="4 Marcador de contenido"/>
          <p:cNvSpPr>
            <a:spLocks noGrp="1"/>
          </p:cNvSpPr>
          <p:nvPr>
            <p:ph sz="quarter" idx="2"/>
          </p:nvPr>
        </p:nvSpPr>
        <p:spPr>
          <a:xfrm>
            <a:off x="2022230" y="290732"/>
            <a:ext cx="6858000" cy="3017520"/>
          </a:xfrm>
        </p:spPr>
        <p:txBody>
          <a:bodyPr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2022230" y="3427124"/>
            <a:ext cx="6858000" cy="301752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>
          <a:xfrm>
            <a:off x="4791456" y="6480969"/>
            <a:ext cx="2130552" cy="301752"/>
          </a:xfrm>
        </p:spPr>
        <p:txBody>
          <a:bodyPr/>
          <a:lstStyle/>
          <a:p>
            <a:fld id="{266E29B2-B98C-4EBC-92F1-98A3FDCCA851}" type="datetimeFigureOut">
              <a:rPr lang="es-PE" smtClean="0"/>
              <a:t>27/06/2024</a:t>
            </a:fld>
            <a:endParaRPr lang="es-PE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57200" y="6480969"/>
            <a:ext cx="4261104" cy="301752"/>
          </a:xfrm>
        </p:spPr>
        <p:txBody>
          <a:bodyPr/>
          <a:lstStyle/>
          <a:p>
            <a:endParaRPr lang="es-PE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7589520" y="6483096"/>
            <a:ext cx="502920" cy="301752"/>
          </a:xfrm>
        </p:spPr>
        <p:txBody>
          <a:bodyPr/>
          <a:lstStyle>
            <a:lvl1pPr algn="ctr">
              <a:defRPr/>
            </a:lvl1pPr>
          </a:lstStyle>
          <a:p>
            <a:fld id="{3194E5FF-BAB1-4702-AB25-868C7C84FCC9}" type="slidenum">
              <a:rPr lang="es-PE" smtClean="0"/>
              <a:t>‹Nº›</a:t>
            </a:fld>
            <a:endParaRPr lang="es-PE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E29B2-B98C-4EBC-92F1-98A3FDCCA851}" type="datetimeFigureOut">
              <a:rPr lang="es-PE" smtClean="0"/>
              <a:t>27/06/2024</a:t>
            </a:fld>
            <a:endParaRPr lang="es-PE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4E5FF-BAB1-4702-AB25-868C7C84FCC9}" type="slidenum">
              <a:rPr lang="es-PE" smtClean="0"/>
              <a:t>‹Nº›</a:t>
            </a:fld>
            <a:endParaRPr lang="es-P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>
          <a:xfrm>
            <a:off x="4791456" y="6480969"/>
            <a:ext cx="2133600" cy="301752"/>
          </a:xfrm>
        </p:spPr>
        <p:txBody>
          <a:bodyPr/>
          <a:lstStyle/>
          <a:p>
            <a:fld id="{266E29B2-B98C-4EBC-92F1-98A3FDCCA851}" type="datetimeFigureOut">
              <a:rPr lang="es-PE" smtClean="0"/>
              <a:t>27/06/2024</a:t>
            </a:fld>
            <a:endParaRPr lang="es-PE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57200" y="6481890"/>
            <a:ext cx="4260056" cy="300831"/>
          </a:xfrm>
        </p:spPr>
        <p:txBody>
          <a:bodyPr/>
          <a:lstStyle/>
          <a:p>
            <a:endParaRPr lang="es-PE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7589520" y="6480969"/>
            <a:ext cx="502920" cy="301752"/>
          </a:xfrm>
        </p:spPr>
        <p:txBody>
          <a:bodyPr/>
          <a:lstStyle/>
          <a:p>
            <a:fld id="{3194E5FF-BAB1-4702-AB25-868C7C84FCC9}" type="slidenum">
              <a:rPr lang="es-PE" smtClean="0"/>
              <a:t>‹Nº›</a:t>
            </a:fld>
            <a:endParaRPr lang="es-P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19456" y="367664"/>
            <a:ext cx="914400" cy="5943600"/>
          </a:xfrm>
        </p:spPr>
        <p:txBody>
          <a:bodyPr vert="vert270" anchor="b"/>
          <a:lstStyle>
            <a:lvl1pPr marL="0" marR="18288" algn="r">
              <a:spcBef>
                <a:spcPts val="0"/>
              </a:spcBef>
              <a:buNone/>
              <a:defRPr sz="2900" b="0" cap="all" baseline="0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2"/>
          </p:nvPr>
        </p:nvSpPr>
        <p:spPr>
          <a:xfrm>
            <a:off x="1135856" y="367664"/>
            <a:ext cx="2438400" cy="594360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1"/>
          </p:nvPr>
        </p:nvSpPr>
        <p:spPr>
          <a:xfrm>
            <a:off x="3651250" y="320040"/>
            <a:ext cx="5276088" cy="5989320"/>
          </a:xfrm>
        </p:spPr>
        <p:txBody>
          <a:bodyPr/>
          <a:lstStyle>
            <a:lvl1pPr>
              <a:spcBef>
                <a:spcPts val="0"/>
              </a:spcBef>
              <a:defRPr sz="30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>
          <a:xfrm>
            <a:off x="6278976" y="6556248"/>
            <a:ext cx="2133600" cy="301752"/>
          </a:xfrm>
        </p:spPr>
        <p:txBody>
          <a:bodyPr/>
          <a:lstStyle>
            <a:lvl1pPr>
              <a:defRPr sz="900"/>
            </a:lvl1pPr>
          </a:lstStyle>
          <a:p>
            <a:fld id="{266E29B2-B98C-4EBC-92F1-98A3FDCCA851}" type="datetimeFigureOut">
              <a:rPr lang="es-PE" smtClean="0"/>
              <a:t>27/06/2024</a:t>
            </a:fld>
            <a:endParaRPr lang="es-PE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1135856" y="6556248"/>
            <a:ext cx="5143120" cy="301752"/>
          </a:xfrm>
        </p:spPr>
        <p:txBody>
          <a:bodyPr/>
          <a:lstStyle>
            <a:lvl1pPr>
              <a:defRPr sz="900"/>
            </a:lvl1pPr>
          </a:lstStyle>
          <a:p>
            <a:endParaRPr lang="es-PE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8410576" y="6556248"/>
            <a:ext cx="502920" cy="301752"/>
          </a:xfrm>
        </p:spPr>
        <p:txBody>
          <a:bodyPr/>
          <a:lstStyle>
            <a:lvl1pPr>
              <a:defRPr sz="900"/>
            </a:lvl1pPr>
          </a:lstStyle>
          <a:p>
            <a:fld id="{3194E5FF-BAB1-4702-AB25-868C7C84FCC9}" type="slidenum">
              <a:rPr lang="es-PE" smtClean="0"/>
              <a:t>‹Nº›</a:t>
            </a:fld>
            <a:endParaRPr lang="es-PE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19456" y="150896"/>
            <a:ext cx="914400" cy="6400800"/>
          </a:xfrm>
        </p:spPr>
        <p:txBody>
          <a:bodyPr vert="vert270" anchor="b"/>
          <a:lstStyle>
            <a:lvl1pPr marL="0" algn="l">
              <a:buNone/>
              <a:defRPr sz="3000" b="0" cap="all" baseline="0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138237" y="373966"/>
            <a:ext cx="7333488" cy="5486400"/>
          </a:xfrm>
          <a:solidFill>
            <a:schemeClr val="bg2">
              <a:shade val="5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s-ES" smtClean="0"/>
              <a:t>Haga clic en el icono para agregar una imagen</a:t>
            </a:r>
            <a:endParaRPr kumimoji="0" lang="en-U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143000" y="5867400"/>
            <a:ext cx="7333488" cy="685800"/>
          </a:xfrm>
          <a:solidFill>
            <a:schemeClr val="accent1">
              <a:alpha val="15000"/>
            </a:schemeClr>
          </a:solidFill>
          <a:ln>
            <a:solidFill>
              <a:schemeClr val="accent1"/>
            </a:solidFill>
            <a:miter lim="800000"/>
          </a:ln>
        </p:spPr>
        <p:txBody>
          <a:bodyPr/>
          <a:lstStyle>
            <a:lvl1pPr marL="0" indent="0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>
          <a:xfrm>
            <a:off x="6108192" y="6556248"/>
            <a:ext cx="2103120" cy="301752"/>
          </a:xfrm>
        </p:spPr>
        <p:txBody>
          <a:bodyPr/>
          <a:lstStyle>
            <a:lvl1pPr>
              <a:defRPr sz="900"/>
            </a:lvl1pPr>
          </a:lstStyle>
          <a:p>
            <a:fld id="{266E29B2-B98C-4EBC-92F1-98A3FDCCA851}" type="datetimeFigureOut">
              <a:rPr lang="es-PE" smtClean="0"/>
              <a:t>27/06/2024</a:t>
            </a:fld>
            <a:endParaRPr lang="es-PE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1170432" y="6557169"/>
            <a:ext cx="4948072" cy="301752"/>
          </a:xfrm>
        </p:spPr>
        <p:txBody>
          <a:bodyPr/>
          <a:lstStyle>
            <a:lvl1pPr>
              <a:defRPr sz="900"/>
            </a:lvl1pPr>
          </a:lstStyle>
          <a:p>
            <a:endParaRPr lang="es-PE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8217192" y="6556248"/>
            <a:ext cx="365760" cy="301752"/>
          </a:xfrm>
        </p:spPr>
        <p:txBody>
          <a:bodyPr/>
          <a:lstStyle>
            <a:lvl1pPr algn="ctr">
              <a:defRPr sz="900"/>
            </a:lvl1pPr>
          </a:lstStyle>
          <a:p>
            <a:fld id="{3194E5FF-BAB1-4702-AB25-868C7C84FCC9}" type="slidenum">
              <a:rPr lang="es-PE" smtClean="0"/>
              <a:t>‹Nº›</a:t>
            </a:fld>
            <a:endParaRPr lang="es-PE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10 Triángulo rectángulo"/>
          <p:cNvSpPr/>
          <p:nvPr/>
        </p:nvSpPr>
        <p:spPr>
          <a:xfrm>
            <a:off x="7034" y="14068"/>
            <a:ext cx="9129932" cy="6836899"/>
          </a:xfrm>
          <a:prstGeom prst="rtTriangle">
            <a:avLst/>
          </a:prstGeom>
          <a:gradFill flip="none" rotWithShape="1">
            <a:gsLst>
              <a:gs pos="0">
                <a:schemeClr val="tx2">
                  <a:alpha val="10000"/>
                </a:schemeClr>
              </a:gs>
              <a:gs pos="70000">
                <a:schemeClr val="tx2">
                  <a:alpha val="8000"/>
                </a:schemeClr>
              </a:gs>
              <a:gs pos="100000">
                <a:schemeClr val="tx2">
                  <a:alpha val="1000"/>
                </a:schemeClr>
              </a:gs>
            </a:gsLst>
            <a:lin ang="80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8" name="7 Conector recto"/>
          <p:cNvCxnSpPr/>
          <p:nvPr/>
        </p:nvCxnSpPr>
        <p:spPr>
          <a:xfrm>
            <a:off x="0" y="7034"/>
            <a:ext cx="9136966" cy="6843933"/>
          </a:xfrm>
          <a:prstGeom prst="line">
            <a:avLst/>
          </a:prstGeom>
          <a:noFill/>
          <a:ln w="5000" cap="rnd" cmpd="sng" algn="ctr">
            <a:solidFill>
              <a:schemeClr val="bg2">
                <a:tint val="55000"/>
                <a:satMod val="200000"/>
                <a:alpha val="3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8 Conector recto"/>
          <p:cNvCxnSpPr/>
          <p:nvPr/>
        </p:nvCxnSpPr>
        <p:spPr>
          <a:xfrm rot="10800000" flipV="1">
            <a:off x="6468794" y="4948410"/>
            <a:ext cx="2672861" cy="1900210"/>
          </a:xfrm>
          <a:prstGeom prst="line">
            <a:avLst/>
          </a:prstGeom>
          <a:noFill/>
          <a:ln w="6000" cap="rnd" cmpd="sng" algn="ctr">
            <a:solidFill>
              <a:schemeClr val="bg2">
                <a:tint val="50000"/>
                <a:satMod val="200000"/>
                <a:alpha val="4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21 Marcador de título"/>
          <p:cNvSpPr>
            <a:spLocks noGrp="1"/>
          </p:cNvSpPr>
          <p:nvPr>
            <p:ph type="title"/>
          </p:nvPr>
        </p:nvSpPr>
        <p:spPr>
          <a:xfrm>
            <a:off x="457200" y="267494"/>
            <a:ext cx="8229600" cy="1399032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13" name="12 Marcador de texto"/>
          <p:cNvSpPr>
            <a:spLocks noGrp="1"/>
          </p:cNvSpPr>
          <p:nvPr>
            <p:ph type="body" idx="1"/>
          </p:nvPr>
        </p:nvSpPr>
        <p:spPr>
          <a:xfrm>
            <a:off x="457200" y="1882808"/>
            <a:ext cx="8229600" cy="4572000"/>
          </a:xfrm>
          <a:prstGeom prst="rect">
            <a:avLst/>
          </a:prstGeom>
        </p:spPr>
        <p:txBody>
          <a:bodyPr vert="horz" anchor="t">
            <a:normAutofit/>
          </a:bodyPr>
          <a:lstStyle/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  <a:p>
            <a:pPr lvl="1" eaLnBrk="1" latinLnBrk="0" hangingPunct="1"/>
            <a:r>
              <a:rPr kumimoji="0" lang="es-ES" smtClean="0"/>
              <a:t>Segundo nivel</a:t>
            </a:r>
          </a:p>
          <a:p>
            <a:pPr lvl="2" eaLnBrk="1" latinLnBrk="0" hangingPunct="1"/>
            <a:r>
              <a:rPr kumimoji="0" lang="es-ES" smtClean="0"/>
              <a:t>Tercer nivel</a:t>
            </a:r>
          </a:p>
          <a:p>
            <a:pPr lvl="3" eaLnBrk="1" latinLnBrk="0" hangingPunct="1"/>
            <a:r>
              <a:rPr kumimoji="0" lang="es-ES" smtClean="0"/>
              <a:t>Cuarto nivel</a:t>
            </a:r>
          </a:p>
          <a:p>
            <a:pPr lvl="4" eaLnBrk="1" latinLnBrk="0" hangingPunct="1"/>
            <a:r>
              <a:rPr kumimoji="0" lang="es-ES" smtClean="0"/>
              <a:t>Quinto nivel</a:t>
            </a:r>
            <a:endParaRPr kumimoji="0" lang="en-US"/>
          </a:p>
        </p:txBody>
      </p:sp>
      <p:sp>
        <p:nvSpPr>
          <p:cNvPr id="14" name="13 Marcador de fecha"/>
          <p:cNvSpPr>
            <a:spLocks noGrp="1"/>
          </p:cNvSpPr>
          <p:nvPr>
            <p:ph type="dt" sz="half" idx="2"/>
          </p:nvPr>
        </p:nvSpPr>
        <p:spPr>
          <a:xfrm>
            <a:off x="4791456" y="6480969"/>
            <a:ext cx="2133600" cy="301752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 b="0">
                <a:solidFill>
                  <a:schemeClr val="tx1"/>
                </a:solidFill>
              </a:defRPr>
            </a:lvl1pPr>
          </a:lstStyle>
          <a:p>
            <a:fld id="{266E29B2-B98C-4EBC-92F1-98A3FDCCA851}" type="datetimeFigureOut">
              <a:rPr lang="es-PE" smtClean="0"/>
              <a:t>27/06/2024</a:t>
            </a:fld>
            <a:endParaRPr lang="es-PE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457200" y="6481890"/>
            <a:ext cx="4260056" cy="300831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</a:lstStyle>
          <a:p>
            <a:endParaRPr lang="es-PE"/>
          </a:p>
        </p:txBody>
      </p:sp>
      <p:sp>
        <p:nvSpPr>
          <p:cNvPr id="23" name="22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7589520" y="6480969"/>
            <a:ext cx="502920" cy="301752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/>
                </a:solidFill>
              </a:defRPr>
            </a:lvl1pPr>
          </a:lstStyle>
          <a:p>
            <a:fld id="{3194E5FF-BAB1-4702-AB25-868C7C84FCC9}" type="slidenum">
              <a:rPr lang="es-PE" smtClean="0"/>
              <a:t>‹Nº›</a:t>
            </a:fld>
            <a:endParaRPr lang="es-PE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marL="484632" algn="l" rtl="0" eaLnBrk="1" latinLnBrk="0" hangingPunct="1">
        <a:spcBef>
          <a:spcPct val="0"/>
        </a:spcBef>
        <a:buNone/>
        <a:defRPr kumimoji="0" sz="4200" kern="1200">
          <a:ln w="6350">
            <a:solidFill>
              <a:schemeClr val="accent1">
                <a:shade val="43000"/>
              </a:schemeClr>
            </a:solidFill>
          </a:ln>
          <a:solidFill>
            <a:schemeClr val="accent1">
              <a:tint val="83000"/>
              <a:satMod val="150000"/>
            </a:schemeClr>
          </a:solidFill>
          <a:effectLst>
            <a:outerShdw blurRad="26000" dist="26000" dir="145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448056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85750" algn="l" rtl="0" eaLnBrk="1" latinLnBrk="0" hangingPunct="1">
        <a:spcBef>
          <a:spcPct val="20000"/>
        </a:spcBef>
        <a:buClr>
          <a:schemeClr val="accent1"/>
        </a:buClr>
        <a:buSzPct val="95000"/>
        <a:buFont typeface="Verdana"/>
        <a:buChar char="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106424" indent="-228600" algn="l" rtl="0" eaLnBrk="1" latinLnBrk="0" hangingPunct="1">
        <a:spcBef>
          <a:spcPct val="200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10312" algn="l" rtl="0" eaLnBrk="1" latinLnBrk="0" hangingPunct="1">
        <a:spcBef>
          <a:spcPct val="20000"/>
        </a:spcBef>
        <a:buClr>
          <a:schemeClr val="accent1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084832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14600" indent="-182880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0" y="260648"/>
            <a:ext cx="8964488" cy="2492896"/>
          </a:xfrm>
        </p:spPr>
        <p:txBody>
          <a:bodyPr/>
          <a:lstStyle/>
          <a:p>
            <a:r>
              <a:rPr lang="es-ES" dirty="0" smtClean="0"/>
              <a:t>Aplicación de la ingeniería de base de datos en los casinos</a:t>
            </a:r>
            <a:endParaRPr lang="es-PE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611560" y="3284984"/>
            <a:ext cx="8062912" cy="1752600"/>
          </a:xfrm>
        </p:spPr>
        <p:txBody>
          <a:bodyPr>
            <a:normAutofit fontScale="85000" lnSpcReduction="20000"/>
          </a:bodyPr>
          <a:lstStyle/>
          <a:p>
            <a:pPr algn="r"/>
            <a:r>
              <a:rPr lang="es-ES" dirty="0" smtClean="0">
                <a:solidFill>
                  <a:schemeClr val="tx1"/>
                </a:solidFill>
              </a:rPr>
              <a:t>Integrantes: </a:t>
            </a:r>
            <a:br>
              <a:rPr lang="es-ES" dirty="0" smtClean="0">
                <a:solidFill>
                  <a:schemeClr val="tx1"/>
                </a:solidFill>
              </a:rPr>
            </a:br>
            <a:r>
              <a:rPr lang="es-ES" dirty="0" smtClean="0">
                <a:solidFill>
                  <a:schemeClr val="tx1"/>
                </a:solidFill>
              </a:rPr>
              <a:t>Sebastián López</a:t>
            </a:r>
            <a:br>
              <a:rPr lang="es-ES" dirty="0" smtClean="0">
                <a:solidFill>
                  <a:schemeClr val="tx1"/>
                </a:solidFill>
              </a:rPr>
            </a:br>
            <a:r>
              <a:rPr lang="es-ES" dirty="0" smtClean="0">
                <a:solidFill>
                  <a:schemeClr val="tx1"/>
                </a:solidFill>
              </a:rPr>
              <a:t>Tomas </a:t>
            </a:r>
            <a:r>
              <a:rPr lang="es-ES" dirty="0" err="1" smtClean="0">
                <a:solidFill>
                  <a:schemeClr val="tx1"/>
                </a:solidFill>
              </a:rPr>
              <a:t>Tantalean</a:t>
            </a:r>
            <a:r>
              <a:rPr lang="es-ES" dirty="0" smtClean="0">
                <a:solidFill>
                  <a:schemeClr val="tx1"/>
                </a:solidFill>
              </a:rPr>
              <a:t/>
            </a:r>
            <a:br>
              <a:rPr lang="es-ES" dirty="0" smtClean="0">
                <a:solidFill>
                  <a:schemeClr val="tx1"/>
                </a:solidFill>
              </a:rPr>
            </a:br>
            <a:r>
              <a:rPr lang="es-ES" dirty="0" smtClean="0">
                <a:solidFill>
                  <a:schemeClr val="tx1"/>
                </a:solidFill>
              </a:rPr>
              <a:t>Richard Orihuela</a:t>
            </a:r>
            <a:br>
              <a:rPr lang="es-ES" dirty="0" smtClean="0">
                <a:solidFill>
                  <a:schemeClr val="tx1"/>
                </a:solidFill>
              </a:rPr>
            </a:br>
            <a:r>
              <a:rPr lang="es-ES" dirty="0" err="1" smtClean="0">
                <a:solidFill>
                  <a:schemeClr val="tx1"/>
                </a:solidFill>
              </a:rPr>
              <a:t>Aldaire</a:t>
            </a:r>
            <a:r>
              <a:rPr lang="es-ES" dirty="0" smtClean="0">
                <a:solidFill>
                  <a:schemeClr val="tx1"/>
                </a:solidFill>
              </a:rPr>
              <a:t> Evangelista</a:t>
            </a:r>
            <a:endParaRPr lang="es-P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607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16632"/>
            <a:ext cx="5688632" cy="32349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4 Imagen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18" t="11295" r="16392" b="15603"/>
          <a:stretch/>
        </p:blipFill>
        <p:spPr bwMode="auto">
          <a:xfrm>
            <a:off x="3347864" y="3510712"/>
            <a:ext cx="5680772" cy="322321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803904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Apuestas deportivas</a:t>
            </a:r>
            <a:endParaRPr lang="es-PE" dirty="0"/>
          </a:p>
        </p:txBody>
      </p:sp>
      <p:pic>
        <p:nvPicPr>
          <p:cNvPr id="4" name="3 Imagen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948"/>
          <a:stretch/>
        </p:blipFill>
        <p:spPr bwMode="auto">
          <a:xfrm>
            <a:off x="395536" y="1844824"/>
            <a:ext cx="8413442" cy="2088232"/>
          </a:xfrm>
          <a:prstGeom prst="rect">
            <a:avLst/>
          </a:prstGeom>
          <a:ln w="38100" cap="sq" cmpd="sng" algn="ctr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5 Imagen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4293096"/>
            <a:ext cx="8413442" cy="191755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20497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Baccarat</a:t>
            </a:r>
            <a:endParaRPr lang="es-PE" dirty="0"/>
          </a:p>
        </p:txBody>
      </p:sp>
      <p:pic>
        <p:nvPicPr>
          <p:cNvPr id="4" name="3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988840"/>
            <a:ext cx="7424342" cy="41700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160362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Blacjack</a:t>
            </a:r>
            <a:r>
              <a:rPr lang="es-ES" dirty="0" smtClean="0"/>
              <a:t> (21)</a:t>
            </a:r>
            <a:endParaRPr lang="es-PE" dirty="0"/>
          </a:p>
        </p:txBody>
      </p:sp>
      <p:pic>
        <p:nvPicPr>
          <p:cNvPr id="5" name="4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2" y="2187150"/>
            <a:ext cx="6865415" cy="381642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23625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Football</a:t>
            </a:r>
            <a:r>
              <a:rPr lang="es-ES" dirty="0" smtClean="0"/>
              <a:t> Studio</a:t>
            </a:r>
            <a:endParaRPr lang="es-PE" dirty="0"/>
          </a:p>
        </p:txBody>
      </p:sp>
      <p:pic>
        <p:nvPicPr>
          <p:cNvPr id="4" name="3 Marcador de contenido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2132856"/>
            <a:ext cx="6768752" cy="38359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17883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1399032"/>
          </a:xfrm>
        </p:spPr>
        <p:txBody>
          <a:bodyPr/>
          <a:lstStyle/>
          <a:p>
            <a:r>
              <a:rPr lang="es-ES" dirty="0" smtClean="0"/>
              <a:t>Impacto de la experiencia del jugador</a:t>
            </a:r>
            <a:endParaRPr lang="es-PE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77" y="1335192"/>
            <a:ext cx="7153636" cy="24748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4097104"/>
            <a:ext cx="7079519" cy="214079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04970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124744"/>
            <a:ext cx="7801797" cy="4359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689393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Resultados</a:t>
            </a:r>
            <a:endParaRPr lang="es-PE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La implementación efectiva de tecnologías como plataformas de pago en línea y sistemas de registro y análisis de datos no solo mejora las ventas, sino que también optimiza la experiencia del cliente al ofrecer transacciones rápidas, seguras y personalizadas.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49330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Conclusiones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Los juegos de casino tienen una amplia abertura a la ingeniería de la base de datos puesto que justamente utilizan mucho la información registrada</a:t>
            </a:r>
            <a:r>
              <a:rPr lang="es-ES" dirty="0" smtClean="0"/>
              <a:t>.</a:t>
            </a:r>
          </a:p>
          <a:p>
            <a:r>
              <a:rPr lang="es-ES" dirty="0"/>
              <a:t>la automatización de información </a:t>
            </a:r>
            <a:r>
              <a:rPr lang="es-ES" dirty="0" smtClean="0"/>
              <a:t>hace que los casinos incrementen sus ingresos y genera ambientes de confianza y lealtad.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4902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0" y="267494"/>
            <a:ext cx="8820472" cy="1399032"/>
          </a:xfrm>
        </p:spPr>
        <p:txBody>
          <a:bodyPr/>
          <a:lstStyle/>
          <a:p>
            <a:r>
              <a:rPr lang="es-ES" dirty="0" smtClean="0"/>
              <a:t>¿Por qué hacer este estudio?</a:t>
            </a:r>
            <a:endParaRPr lang="es-PE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Para concientizar a los apostadores sobre cómo trabajan los casinos y no solo implica el factor </a:t>
            </a:r>
            <a:r>
              <a:rPr lang="es-ES" dirty="0" smtClean="0"/>
              <a:t>suerte, sino tiene un trasfondo en cuanto a la ingeniería de base de datos.</a:t>
            </a:r>
            <a:endParaRPr lang="es-PE" dirty="0"/>
          </a:p>
        </p:txBody>
      </p:sp>
      <p:pic>
        <p:nvPicPr>
          <p:cNvPr id="1026" name="Picture 2" descr="Pareja elegante en el casino apostando a la ruleta, sobre un fondo negro |  Foto Premi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148620"/>
            <a:ext cx="3226346" cy="214917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8450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Objetivos</a:t>
            </a:r>
            <a:endParaRPr lang="es-PE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Explorar la relación entre la ingeniería de base de datos y los casinos actualmente</a:t>
            </a:r>
          </a:p>
          <a:p>
            <a:r>
              <a:rPr lang="es-ES" dirty="0" smtClean="0"/>
              <a:t>Analizar las áreas de aplicación de la ingeniería de base de datos y lo desafíos y oportunidades de los jugadores</a:t>
            </a: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289679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Paso a paso</a:t>
            </a:r>
            <a:endParaRPr lang="es-PE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Transformación de los casinos en la era digital</a:t>
            </a:r>
          </a:p>
          <a:p>
            <a:r>
              <a:rPr lang="es-ES" dirty="0"/>
              <a:t>Implementación de tecnología en los </a:t>
            </a:r>
            <a:r>
              <a:rPr lang="es-ES" dirty="0" smtClean="0"/>
              <a:t>casinos</a:t>
            </a:r>
          </a:p>
          <a:p>
            <a:r>
              <a:rPr lang="es-ES" dirty="0" smtClean="0"/>
              <a:t>Desmitificando la suerte</a:t>
            </a:r>
          </a:p>
          <a:p>
            <a:r>
              <a:rPr lang="es-ES" dirty="0" smtClean="0"/>
              <a:t>Impacto en la experiencia del jugador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576602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s-PE" dirty="0">
                <a:effectLst/>
              </a:rPr>
              <a:t>Transformación de los casinos en la era </a:t>
            </a:r>
            <a:r>
              <a:rPr lang="es-PE" dirty="0" smtClean="0">
                <a:effectLst/>
              </a:rPr>
              <a:t>digital</a:t>
            </a:r>
            <a:endParaRPr lang="es-PE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Los casinos han evolucionado significativamente en las últimas décadas.</a:t>
            </a:r>
          </a:p>
          <a:p>
            <a:r>
              <a:rPr lang="es-ES" dirty="0" smtClean="0"/>
              <a:t>La percepción predominante siempre ha sido que depende de la suerte el perder o ganar</a:t>
            </a:r>
          </a:p>
        </p:txBody>
      </p:sp>
    </p:spTree>
    <p:extLst>
      <p:ext uri="{BB962C8B-B14F-4D97-AF65-F5344CB8AC3E}">
        <p14:creationId xmlns:p14="http://schemas.microsoft.com/office/powerpoint/2010/main" val="3359208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s-PE" dirty="0">
                <a:effectLst/>
              </a:rPr>
              <a:t>Implementación de </a:t>
            </a:r>
            <a:r>
              <a:rPr lang="es-PE" dirty="0" smtClean="0">
                <a:effectLst/>
              </a:rPr>
              <a:t>tecnología </a:t>
            </a:r>
            <a:r>
              <a:rPr lang="es-PE" dirty="0">
                <a:effectLst/>
              </a:rPr>
              <a:t>en los c</a:t>
            </a:r>
            <a:r>
              <a:rPr lang="es-PE" dirty="0" smtClean="0">
                <a:effectLst/>
              </a:rPr>
              <a:t>asinos</a:t>
            </a:r>
            <a:endParaRPr lang="es-PE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Las casas han logrado tener una mayor transparencia y confiabilidad</a:t>
            </a:r>
          </a:p>
          <a:p>
            <a:r>
              <a:rPr lang="es-ES" dirty="0" err="1" smtClean="0"/>
              <a:t>Blockchain</a:t>
            </a:r>
            <a:r>
              <a:rPr lang="es-ES" dirty="0" smtClean="0"/>
              <a:t> y RNG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881506"/>
            <a:ext cx="4104456" cy="24425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3881506"/>
            <a:ext cx="4104456" cy="24425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56705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PE" dirty="0">
                <a:effectLst/>
              </a:rPr>
              <a:t>Desmitificando la suerte</a:t>
            </a:r>
            <a:r>
              <a:rPr lang="es-PE" dirty="0" smtClean="0">
                <a:effectLst/>
              </a:rPr>
              <a:t>:</a:t>
            </a:r>
            <a:endParaRPr lang="es-PE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Ruleta</a:t>
            </a:r>
          </a:p>
          <a:p>
            <a:r>
              <a:rPr lang="es-ES" dirty="0" smtClean="0"/>
              <a:t>Tragamonedas (Slots)</a:t>
            </a:r>
          </a:p>
          <a:p>
            <a:r>
              <a:rPr lang="es-ES" dirty="0" smtClean="0"/>
              <a:t>Apuestas deportivas</a:t>
            </a:r>
          </a:p>
          <a:p>
            <a:r>
              <a:rPr lang="es-ES" dirty="0" err="1" smtClean="0"/>
              <a:t>BlackJack</a:t>
            </a:r>
            <a:r>
              <a:rPr lang="es-ES" dirty="0" smtClean="0"/>
              <a:t> (21)</a:t>
            </a:r>
          </a:p>
          <a:p>
            <a:r>
              <a:rPr lang="es-ES" dirty="0" err="1" smtClean="0"/>
              <a:t>Baccarat</a:t>
            </a:r>
            <a:endParaRPr lang="es-ES" dirty="0" smtClean="0"/>
          </a:p>
          <a:p>
            <a:r>
              <a:rPr lang="es-ES" dirty="0" err="1" smtClean="0"/>
              <a:t>Football</a:t>
            </a:r>
            <a:r>
              <a:rPr lang="es-ES" dirty="0" smtClean="0"/>
              <a:t> Studio</a:t>
            </a: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051928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Ruleta</a:t>
            </a:r>
            <a:endParaRPr lang="es-PE" dirty="0"/>
          </a:p>
        </p:txBody>
      </p:sp>
      <p:pic>
        <p:nvPicPr>
          <p:cNvPr id="7" name="6 Imagen" descr="Observamos cómo funciona una ruleta virtualmente&#10;" title="Ruleta digital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640" y="1988840"/>
            <a:ext cx="7272808" cy="40668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3479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Tragamonedas (Slots)</a:t>
            </a:r>
            <a:endParaRPr lang="es-PE" dirty="0"/>
          </a:p>
        </p:txBody>
      </p:sp>
      <p:pic>
        <p:nvPicPr>
          <p:cNvPr id="4" name="3 Imagen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465" b="51454"/>
          <a:stretch/>
        </p:blipFill>
        <p:spPr bwMode="auto">
          <a:xfrm>
            <a:off x="1032510" y="8771890"/>
            <a:ext cx="2619375" cy="17716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1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731" y="1764498"/>
            <a:ext cx="8687991" cy="47871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77714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ío">
  <a:themeElements>
    <a:clrScheme name="Brío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E40059"/>
      </a:accent2>
      <a:accent3>
        <a:srgbClr val="9C007F"/>
      </a:accent3>
      <a:accent4>
        <a:srgbClr val="68007F"/>
      </a:accent4>
      <a:accent5>
        <a:srgbClr val="005BD3"/>
      </a:accent5>
      <a:accent6>
        <a:srgbClr val="00349E"/>
      </a:accent6>
      <a:hlink>
        <a:srgbClr val="17BBFD"/>
      </a:hlink>
      <a:folHlink>
        <a:srgbClr val="FF79C2"/>
      </a:folHlink>
    </a:clrScheme>
    <a:fontScheme name="Brío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río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8000"/>
                <a:satMod val="230000"/>
              </a:schemeClr>
            </a:gs>
            <a:gs pos="60000">
              <a:schemeClr val="phClr">
                <a:shade val="92000"/>
                <a:satMod val="230000"/>
              </a:schemeClr>
            </a:gs>
            <a:gs pos="100000">
              <a:schemeClr val="phClr">
                <a:tint val="85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1200"/>
                <a:satMod val="150000"/>
              </a:schemeClr>
              <a:schemeClr val="phClr">
                <a:tint val="90000"/>
                <a:satMod val="150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Verve</Template>
  <TotalTime>325</TotalTime>
  <Words>291</Words>
  <Application>Microsoft Office PowerPoint</Application>
  <PresentationFormat>Presentación en pantalla (4:3)</PresentationFormat>
  <Paragraphs>37</Paragraphs>
  <Slides>18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19" baseType="lpstr">
      <vt:lpstr>Brío</vt:lpstr>
      <vt:lpstr>Aplicación de la ingeniería de base de datos en los casinos</vt:lpstr>
      <vt:lpstr>¿Por qué hacer este estudio?</vt:lpstr>
      <vt:lpstr>Objetivos</vt:lpstr>
      <vt:lpstr>Paso a paso</vt:lpstr>
      <vt:lpstr>Transformación de los casinos en la era digital</vt:lpstr>
      <vt:lpstr>Implementación de tecnología en los casinos</vt:lpstr>
      <vt:lpstr>Desmitificando la suerte:</vt:lpstr>
      <vt:lpstr>Ruleta</vt:lpstr>
      <vt:lpstr>Tragamonedas (Slots)</vt:lpstr>
      <vt:lpstr>Presentación de PowerPoint</vt:lpstr>
      <vt:lpstr>Apuestas deportivas</vt:lpstr>
      <vt:lpstr>Baccarat</vt:lpstr>
      <vt:lpstr>Blacjack (21)</vt:lpstr>
      <vt:lpstr>Football Studio</vt:lpstr>
      <vt:lpstr>Impacto de la experiencia del jugador</vt:lpstr>
      <vt:lpstr>Presentación de PowerPoint</vt:lpstr>
      <vt:lpstr>Resultados</vt:lpstr>
      <vt:lpstr>Conclusiones</vt:lpstr>
    </vt:vector>
  </TitlesOfParts>
  <Company>HP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Aplicación de la ingeniería de base de datos en los casinos</dc:title>
  <dc:creator>FIEECS UNI</dc:creator>
  <cp:lastModifiedBy>FIEECS-UNI</cp:lastModifiedBy>
  <cp:revision>17</cp:revision>
  <dcterms:created xsi:type="dcterms:W3CDTF">2024-06-26T18:55:25Z</dcterms:created>
  <dcterms:modified xsi:type="dcterms:W3CDTF">2024-06-27T21:51:55Z</dcterms:modified>
</cp:coreProperties>
</file>

<file path=docProps/thumbnail.jpeg>
</file>